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269" r:id="rId4"/>
    <p:sldId id="273" r:id="rId5"/>
    <p:sldId id="288" r:id="rId6"/>
    <p:sldId id="283" r:id="rId7"/>
    <p:sldId id="287" r:id="rId8"/>
    <p:sldId id="263" r:id="rId9"/>
    <p:sldId id="286" r:id="rId10"/>
    <p:sldId id="265" r:id="rId11"/>
    <p:sldId id="28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5"/>
    <p:restoredTop sz="75174"/>
  </p:normalViewPr>
  <p:slideViewPr>
    <p:cSldViewPr snapToGrid="0" snapToObjects="1">
      <p:cViewPr varScale="1">
        <p:scale>
          <a:sx n="72" d="100"/>
          <a:sy n="72" d="100"/>
        </p:scale>
        <p:origin x="1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555F1-6FF9-B04A-BB99-6FB2E7E5F3DE}" type="datetimeFigureOut">
              <a:rPr lang="en-US" smtClean="0"/>
              <a:t>7/2/15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9AF4E-A9F5-1F41-8351-D74981720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</a:t>
            </a:r>
            <a:r>
              <a:rPr lang="en-US" baseline="0" dirty="0" smtClean="0"/>
              <a:t> everyone.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 name is G Scott </a:t>
            </a:r>
            <a:r>
              <a:rPr lang="en-US" baseline="0" dirty="0" err="1" smtClean="0"/>
              <a:t>Stukey</a:t>
            </a:r>
            <a:r>
              <a:rPr lang="en-US" baseline="0" dirty="0" smtClean="0"/>
              <a:t>, and I’d love to share with you my project: </a:t>
            </a:r>
            <a:r>
              <a:rPr lang="en-US" b="1" baseline="0" dirty="0" err="1" smtClean="0"/>
              <a:t>Localebnb</a:t>
            </a:r>
            <a:r>
              <a:rPr lang="en-US" baseline="0" dirty="0" smtClean="0"/>
              <a:t> – An </a:t>
            </a:r>
            <a:r>
              <a:rPr lang="en-US" baseline="0" dirty="0" err="1" smtClean="0"/>
              <a:t>Airbnb</a:t>
            </a:r>
            <a:r>
              <a:rPr lang="en-US" baseline="0" dirty="0" smtClean="0"/>
              <a:t> Contextual Recommender.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I’m going to go over the background of my project, dive into using my app, and then share the methodology &amp; insights from this project.</a:t>
            </a:r>
          </a:p>
          <a:p>
            <a:endParaRPr lang="en-US" baseline="0" dirty="0" smtClean="0"/>
          </a:p>
          <a:p>
            <a:r>
              <a:rPr lang="en-US" b="1" i="1" baseline="0" dirty="0" smtClean="0"/>
              <a:t>[next slide]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9AF4E-A9F5-1F41-8351-D749817205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 were to continue my work on </a:t>
            </a:r>
            <a:r>
              <a:rPr lang="en-US" dirty="0" err="1" smtClean="0"/>
              <a:t>Localebnb</a:t>
            </a:r>
            <a:r>
              <a:rPr lang="en-US" dirty="0" smtClean="0"/>
              <a:t>, I would be interested in:</a:t>
            </a:r>
          </a:p>
          <a:p>
            <a:endParaRPr lang="en-US" dirty="0" smtClean="0"/>
          </a:p>
          <a:p>
            <a:r>
              <a:rPr lang="en-US" dirty="0" smtClean="0"/>
              <a:t>Scraping</a:t>
            </a:r>
            <a:r>
              <a:rPr lang="en-US" baseline="0" dirty="0" smtClean="0"/>
              <a:t> more listings across  more cities (as we saw that neighborhood names were predictive, but they’re city specific)</a:t>
            </a:r>
          </a:p>
          <a:p>
            <a:r>
              <a:rPr lang="en-US" baseline="0" dirty="0" smtClean="0"/>
              <a:t>Include additional listing information in the models (for example, the amenities or room type)</a:t>
            </a:r>
          </a:p>
          <a:p>
            <a:r>
              <a:rPr lang="en-US" baseline="0" dirty="0" smtClean="0"/>
              <a:t>Also, to make the neighborhood traits more fluid that “yes” or “no” – which could be done by giving partial weight to nearby neighborhoods using graph analytics techniques.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addition, </a:t>
            </a:r>
            <a:r>
              <a:rPr lang="en-US" baseline="0" dirty="0" err="1" smtClean="0"/>
              <a:t>Airbnb’s</a:t>
            </a:r>
            <a:r>
              <a:rPr lang="en-US" baseline="0" dirty="0" smtClean="0"/>
              <a:t> content team could leverage this model for neighborhood guide creation or validation.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baseline="0" dirty="0" smtClean="0"/>
              <a:t>[next slide]</a:t>
            </a:r>
            <a:endParaRPr lang="en-US" b="1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9AF4E-A9F5-1F41-8351-D749817205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19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app is live</a:t>
            </a:r>
            <a:r>
              <a:rPr lang="en-US" baseline="0" dirty="0" smtClean="0"/>
              <a:t> and can be seen at </a:t>
            </a:r>
            <a:r>
              <a:rPr lang="en-US" baseline="0" dirty="0" err="1" smtClean="0"/>
              <a:t>Localebnb.co</a:t>
            </a:r>
            <a:r>
              <a:rPr lang="en-US" baseline="0" dirty="0" smtClean="0"/>
              <a:t> – it’s also best viewed on desktop.</a:t>
            </a:r>
          </a:p>
          <a:p>
            <a:endParaRPr lang="en-US" dirty="0" smtClean="0"/>
          </a:p>
          <a:p>
            <a:r>
              <a:rPr lang="en-US" dirty="0" smtClean="0"/>
              <a:t>Thank you.</a:t>
            </a:r>
          </a:p>
          <a:p>
            <a:endParaRPr lang="en-US" dirty="0" smtClean="0"/>
          </a:p>
          <a:p>
            <a:r>
              <a:rPr lang="en-US" b="1" i="1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9AF4E-A9F5-1F41-8351-D749817205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5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motivation behind</a:t>
            </a:r>
            <a:r>
              <a:rPr lang="en-US" baseline="0" dirty="0" smtClean="0"/>
              <a:t> the </a:t>
            </a:r>
            <a:r>
              <a:rPr lang="en-US" dirty="0" smtClean="0"/>
              <a:t>project was driven</a:t>
            </a:r>
            <a:r>
              <a:rPr lang="en-US" baseline="0" dirty="0" smtClean="0"/>
              <a:t> by the question:</a:t>
            </a:r>
          </a:p>
          <a:p>
            <a:endParaRPr lang="en-US" baseline="0" dirty="0" smtClean="0"/>
          </a:p>
          <a:p>
            <a:r>
              <a:rPr lang="en-US" i="1" baseline="0" dirty="0" smtClean="0"/>
              <a:t>“When booking a private residence, how do you find the perfect neighborhood?”</a:t>
            </a:r>
          </a:p>
          <a:p>
            <a:endParaRPr lang="en-US" i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baseline="0" dirty="0" smtClean="0"/>
              <a:t>[next slide]</a:t>
            </a:r>
            <a:endParaRPr lang="en-US" b="1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9AF4E-A9F5-1F41-8351-D749817205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56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r>
              <a:rPr lang="en-US" baseline="0" dirty="0" smtClean="0"/>
              <a:t> I found with </a:t>
            </a:r>
            <a:r>
              <a:rPr lang="en-US" baseline="0" dirty="0" err="1" smtClean="0"/>
              <a:t>Airbnb’s</a:t>
            </a:r>
            <a:r>
              <a:rPr lang="en-US" baseline="0" dirty="0" smtClean="0"/>
              <a:t> search results is that there’s no ability to directly search or filter by neighborhood trait. </a:t>
            </a:r>
            <a:r>
              <a:rPr lang="en-US" b="1" i="1" baseline="0" dirty="0" smtClean="0"/>
              <a:t>[click] 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They only have the neighborhood names.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Personal Story - when I was trying to book a trip to Montreal, I knew the type of neighborhood I wanted to stay in: somewhere a little more ‘hipster’ with great dining, away from the touristy spots.  I ended up having a amazing experience staying at a converted loft in the De </a:t>
            </a:r>
            <a:r>
              <a:rPr lang="en-US" baseline="0" dirty="0" err="1" smtClean="0"/>
              <a:t>Lorimier</a:t>
            </a:r>
            <a:r>
              <a:rPr lang="en-US" baseline="0" dirty="0" smtClean="0"/>
              <a:t> neighborhood, but only after having to research a multitude of sources.</a:t>
            </a:r>
          </a:p>
          <a:p>
            <a:endParaRPr lang="en-US" baseline="0" dirty="0" smtClean="0"/>
          </a:p>
          <a:p>
            <a:r>
              <a:rPr lang="en-US" b="1" i="1" baseline="0" dirty="0" smtClean="0"/>
              <a:t>[next slide]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9AF4E-A9F5-1F41-8351-D749817205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hypothesis</a:t>
            </a:r>
            <a:r>
              <a:rPr lang="en-US" baseline="0" dirty="0" smtClean="0"/>
              <a:t> is that, by using </a:t>
            </a:r>
            <a:r>
              <a:rPr lang="en-US" baseline="0" dirty="0" err="1" smtClean="0"/>
              <a:t>Airbnb</a:t>
            </a:r>
            <a:r>
              <a:rPr lang="en-US" baseline="0" dirty="0" smtClean="0"/>
              <a:t> listing descriptions I could predict the traits of the neighborhood, and then customize the </a:t>
            </a:r>
            <a:r>
              <a:rPr lang="en-US" baseline="0" dirty="0" err="1" smtClean="0"/>
              <a:t>Airbnb</a:t>
            </a:r>
            <a:r>
              <a:rPr lang="en-US" baseline="0" dirty="0" smtClean="0"/>
              <a:t> default search results to a user’s preference.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a business standpoint, by implementing this </a:t>
            </a:r>
            <a:r>
              <a:rPr lang="en-US" baseline="0" dirty="0" err="1" smtClean="0"/>
              <a:t>Airbnb</a:t>
            </a:r>
            <a:r>
              <a:rPr lang="en-US" baseline="0" dirty="0" smtClean="0"/>
              <a:t> could increase user satisfaction by making their search results more relevant &amp; potentially increase bookings by reducing bounces that happen from click fatigue.</a:t>
            </a:r>
          </a:p>
          <a:p>
            <a:endParaRPr lang="en-US" baseline="0" dirty="0" smtClean="0"/>
          </a:p>
          <a:p>
            <a:r>
              <a:rPr lang="en-US" b="1" i="1" baseline="0" dirty="0" smtClean="0"/>
              <a:t>[next slide]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9AF4E-A9F5-1F41-8351-D749817205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39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solution came from bubbling up information from the neighborhood guide, which is currently buried on their site. It contains amazing information about neighborhoods of select cities. </a:t>
            </a:r>
            <a:r>
              <a:rPr lang="en-US" b="1" i="1" dirty="0" smtClean="0"/>
              <a:t>[click]</a:t>
            </a:r>
          </a:p>
          <a:p>
            <a:endParaRPr lang="en-US" i="1" dirty="0" smtClean="0"/>
          </a:p>
          <a:p>
            <a:r>
              <a:rPr lang="en-US" i="0" dirty="0" smtClean="0"/>
              <a:t>I took the listing descriptions as my input features, mapped each listing’s neighborhood to the neighborhood</a:t>
            </a:r>
            <a:r>
              <a:rPr lang="en-US" i="0" baseline="0" dirty="0" smtClean="0"/>
              <a:t> guide, and used the neighborhood traits as my target variables. For </a:t>
            </a:r>
            <a:r>
              <a:rPr lang="en-US" i="0" baseline="0" dirty="0" err="1" smtClean="0"/>
              <a:t>Localebnb</a:t>
            </a:r>
            <a:r>
              <a:rPr lang="en-US" i="0" baseline="0" dirty="0" smtClean="0"/>
              <a:t>, I focused on a subset of 4 of the traits – ‘artsy’, ‘dining’, ‘shopping’ &amp; ‘nightlife’.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Now, lets dive into the app.</a:t>
            </a:r>
          </a:p>
          <a:p>
            <a:endParaRPr lang="en-US" i="0" baseline="0" dirty="0" smtClean="0"/>
          </a:p>
          <a:p>
            <a:r>
              <a:rPr lang="en-US" b="1" i="1" baseline="0" dirty="0" smtClean="0"/>
              <a:t>[next slide]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9AF4E-A9F5-1F41-8351-D749817205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19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</a:t>
            </a:r>
            <a:r>
              <a:rPr lang="en-US" dirty="0" err="1" smtClean="0"/>
              <a:t>Localebnb</a:t>
            </a:r>
            <a:r>
              <a:rPr lang="en-US" dirty="0" smtClean="0"/>
              <a:t>.  The home page is a simple search page. </a:t>
            </a:r>
            <a:r>
              <a:rPr lang="en-US" b="1" i="1" dirty="0" smtClean="0"/>
              <a:t>[click]</a:t>
            </a:r>
            <a:endParaRPr lang="en-US" b="0" i="0" dirty="0" smtClean="0"/>
          </a:p>
          <a:p>
            <a:endParaRPr lang="en-US" b="0" i="0" dirty="0" smtClean="0"/>
          </a:p>
          <a:p>
            <a:r>
              <a:rPr lang="en-US" b="0" i="0" dirty="0" smtClean="0"/>
              <a:t>Up top - you’re able to put</a:t>
            </a:r>
            <a:r>
              <a:rPr lang="en-US" b="0" i="0" baseline="0" dirty="0" smtClean="0"/>
              <a:t> in your search information. </a:t>
            </a:r>
            <a:r>
              <a:rPr lang="en-US" b="1" i="1" dirty="0" smtClean="0"/>
              <a:t>[click]</a:t>
            </a:r>
            <a:endParaRPr lang="en-US" b="0" i="0" dirty="0" smtClean="0"/>
          </a:p>
          <a:p>
            <a:r>
              <a:rPr lang="en-US" b="0" i="0" dirty="0" smtClean="0"/>
              <a:t>Down below,</a:t>
            </a:r>
            <a:r>
              <a:rPr lang="en-US" b="0" i="0" baseline="0" dirty="0" smtClean="0"/>
              <a:t> you’re able to select your preferences for the various neighborhood traits. Here, the user appears to enjoy artsy &amp; shopping neighborhoods, while avoiding nightlife. </a:t>
            </a:r>
          </a:p>
          <a:p>
            <a:endParaRPr lang="en-US" b="0" i="0" baseline="0" dirty="0" smtClean="0"/>
          </a:p>
          <a:p>
            <a:r>
              <a:rPr lang="en-US" b="0" i="0" baseline="0" dirty="0" smtClean="0"/>
              <a:t>When the user clicks search…</a:t>
            </a:r>
          </a:p>
          <a:p>
            <a:endParaRPr lang="en-US" b="0" i="0" baseline="0" dirty="0" smtClean="0"/>
          </a:p>
          <a:p>
            <a:r>
              <a:rPr lang="en-US" b="1" i="1" baseline="0" dirty="0" smtClean="0"/>
              <a:t>[</a:t>
            </a:r>
            <a:r>
              <a:rPr lang="en-US" b="1" i="1" baseline="0" smtClean="0"/>
              <a:t>next slide]</a:t>
            </a:r>
            <a:endParaRPr lang="en-US" b="1" i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9AF4E-A9F5-1F41-8351-D749817205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04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…the search results appear.</a:t>
            </a:r>
            <a:r>
              <a:rPr lang="en-US" baseline="0" dirty="0" smtClean="0"/>
              <a:t>  </a:t>
            </a:r>
            <a:r>
              <a:rPr lang="en-US" b="0" i="0" baseline="0" dirty="0" smtClean="0"/>
              <a:t>The app scraped </a:t>
            </a:r>
            <a:r>
              <a:rPr lang="en-US" b="0" i="0" baseline="0" dirty="0" err="1" smtClean="0"/>
              <a:t>Airbnb</a:t>
            </a:r>
            <a:r>
              <a:rPr lang="en-US" b="0" i="0" baseline="0" dirty="0" smtClean="0"/>
              <a:t> search results for listings, scraped each of those listings, predicted if each listing has a specific trait, then scored &amp; re-sorted the search results based on the user’s preferences. </a:t>
            </a:r>
            <a:r>
              <a:rPr lang="en-US" b="1" i="1" baseline="0" dirty="0" smtClean="0"/>
              <a:t>[click]</a:t>
            </a:r>
            <a:endParaRPr lang="en-US" b="0" i="0" baseline="0" dirty="0" smtClean="0"/>
          </a:p>
          <a:p>
            <a:endParaRPr lang="en-US" b="0" i="0" baseline="0" dirty="0" smtClean="0"/>
          </a:p>
          <a:p>
            <a:r>
              <a:rPr lang="en-US" b="0" i="0" baseline="0" dirty="0" smtClean="0"/>
              <a:t>When a user hovers over a listing, additional information about the listing pops up. </a:t>
            </a:r>
            <a:r>
              <a:rPr lang="en-US" b="1" i="1" baseline="0" dirty="0" smtClean="0"/>
              <a:t>[click]</a:t>
            </a:r>
          </a:p>
          <a:p>
            <a:endParaRPr lang="en-US" b="1" i="1" baseline="0" dirty="0" smtClean="0"/>
          </a:p>
          <a:p>
            <a:r>
              <a:rPr lang="en-US" b="0" i="0" baseline="0" dirty="0" smtClean="0"/>
              <a:t>The app also allows the user to change there preferences. </a:t>
            </a:r>
            <a:r>
              <a:rPr lang="en-US" b="1" i="1" baseline="0" dirty="0" smtClean="0"/>
              <a:t>[click] </a:t>
            </a:r>
            <a:r>
              <a:rPr lang="en-US" b="0" i="0" baseline="0" dirty="0" smtClean="0"/>
              <a:t>Here we see the user increases their preference for dining.</a:t>
            </a:r>
            <a:r>
              <a:rPr lang="en-US" b="1" i="1" baseline="0" dirty="0" smtClean="0"/>
              <a:t> [click] </a:t>
            </a:r>
            <a:r>
              <a:rPr lang="en-US" b="0" i="0" baseline="0" dirty="0" smtClean="0"/>
              <a:t>When they do this, the app auto-updates its results.  </a:t>
            </a:r>
          </a:p>
          <a:p>
            <a:endParaRPr lang="en-US" b="0" i="0" baseline="0" dirty="0" smtClean="0"/>
          </a:p>
          <a:p>
            <a:r>
              <a:rPr lang="en-US" b="0" i="0" baseline="0" dirty="0" smtClean="0"/>
              <a:t>The user then found this gem in the Castro.  Previously, this listing was at number 10 below the fold. </a:t>
            </a:r>
            <a:r>
              <a:rPr lang="en-US" b="0" i="0" baseline="0" dirty="0" err="1" smtClean="0"/>
              <a:t>Localebnb</a:t>
            </a:r>
            <a:r>
              <a:rPr lang="en-US" b="0" i="0" baseline="0" dirty="0" smtClean="0"/>
              <a:t> helped bubble that listing higher-up on the results page.  This is a great example of the app’s benefits.</a:t>
            </a:r>
          </a:p>
          <a:p>
            <a:endParaRPr lang="en-US" b="0" i="0" baseline="0" dirty="0" smtClean="0"/>
          </a:p>
          <a:p>
            <a:r>
              <a:rPr lang="en-US" b="0" i="0" baseline="0" dirty="0" smtClean="0"/>
              <a:t>Now lets look at the methodology behind the project.</a:t>
            </a:r>
          </a:p>
          <a:p>
            <a:endParaRPr lang="en-US" b="0" i="0" baseline="0" dirty="0" smtClean="0"/>
          </a:p>
          <a:p>
            <a:r>
              <a:rPr lang="en-US" b="1" i="1" baseline="0" dirty="0" smtClean="0"/>
              <a:t>[next slide]</a:t>
            </a:r>
            <a:endParaRPr lang="en-US" b="1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9AF4E-A9F5-1F41-8351-D749817205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5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you can see my project’s pipeline: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As I mentioned</a:t>
            </a:r>
            <a:r>
              <a:rPr lang="en-US" baseline="0" dirty="0" smtClean="0"/>
              <a:t> earlier, I scraped ~4000 listings across SF &amp; NYC and mapped them to the neighborhood traits.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 then used various NLP techniques to clean the documents.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To model the traits, I </a:t>
            </a:r>
            <a:r>
              <a:rPr lang="en-US" baseline="0" dirty="0" err="1" smtClean="0"/>
              <a:t>vectorized</a:t>
            </a:r>
            <a:r>
              <a:rPr lang="en-US" baseline="0" dirty="0" smtClean="0"/>
              <a:t> the descriptions &amp; tried a variety of supervised models. What worked best were support vector machines, which is well suited for text classification.  I also tested Doc2Vec, however I found my corpus to be too small to have useful results.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To rank them, I created a custom scoring function. The scores were loosely inspired by Google search’s click-thru rates by position, which tries to solve an analogous relevance problem. 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i="1" baseline="0" dirty="0" smtClean="0"/>
              <a:t>[next slide]</a:t>
            </a:r>
            <a:endParaRPr lang="en-US" b="1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9AF4E-A9F5-1F41-8351-D749817205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05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pulled out a few insights that the various models were able to provide: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From</a:t>
            </a:r>
            <a:r>
              <a:rPr lang="en-US" baseline="0" dirty="0" smtClean="0"/>
              <a:t> SVM, I saw that infrequent words add value. The models achieved accuracies of ~80%, with a 5 point life. The big difference is that the Naïve Bayes model used only 2000 of the words 16000 words found in the descriptions, while SVM used 8000.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From the Forest model, looking at information gain I confirmed intuition that the neighborhood names were key predictors of the traits. In addition, we see here the words “bars”, “galleries”, “art” and “loft” – all of which align with our expectations.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From our TF-IDF, I call out that “</a:t>
            </a:r>
            <a:r>
              <a:rPr lang="en-US" baseline="0" dirty="0" err="1" smtClean="0"/>
              <a:t>Airbnb</a:t>
            </a:r>
            <a:r>
              <a:rPr lang="en-US" baseline="0" dirty="0" smtClean="0"/>
              <a:t> is for foodies”. </a:t>
            </a:r>
            <a:r>
              <a:rPr lang="en-US" baseline="0" smtClean="0"/>
              <a:t>This </a:t>
            </a:r>
            <a:r>
              <a:rPr lang="en-US" baseline="0" smtClean="0"/>
              <a:t>is </a:t>
            </a:r>
            <a:r>
              <a:rPr lang="en-US" baseline="0" dirty="0" smtClean="0"/>
              <a:t>because the words “kitchen” and “restaurants” appear amongst the stop words, and were more common than words like “was”, “has”, etc. 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i="1" baseline="0" dirty="0" smtClean="0"/>
              <a:t>[next slide]</a:t>
            </a:r>
            <a:endParaRPr lang="en-US" b="1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9AF4E-A9F5-1F41-8351-D749817205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74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2ECCBD-876C-7C4F-BAA1-AB7CA5C0C102}" type="datetime1">
              <a:rPr lang="en-US" smtClean="0"/>
              <a:t>7/2/15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5211A4-1B71-6648-9C67-BA564FB57FB4}" type="datetime1">
              <a:rPr lang="en-US" smtClean="0"/>
              <a:t>7/2/15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0BAA97-B918-8647-BB20-84DA6F4D5A19}" type="datetime1">
              <a:rPr lang="en-US" smtClean="0"/>
              <a:t>7/2/15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6DE7B8-1119-0E41-ABFE-E201745AF2C2}" type="datetime1">
              <a:rPr lang="en-US" smtClean="0"/>
              <a:t>7/2/15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BA30D4-7C69-884A-977D-3C908851467C}" type="datetime1">
              <a:rPr lang="en-US" smtClean="0"/>
              <a:t>7/2/15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E672F1-B77E-EE47-8B8C-76541A0D7F14}" type="datetime1">
              <a:rPr lang="en-US" smtClean="0"/>
              <a:t>7/2/15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346BE5-C211-EC44-8231-74DB3425A245}" type="datetime1">
              <a:rPr lang="en-US" smtClean="0"/>
              <a:t>7/2/15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6A4B14-CD2D-6945-B27E-0778AAACA3FE}" type="datetime1">
              <a:rPr lang="en-US" smtClean="0"/>
              <a:t>7/2/15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75D082-B2C1-504A-9B50-2ACEB853C042}" type="datetime1">
              <a:rPr lang="en-US" smtClean="0"/>
              <a:t>7/2/15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8CA266-31AB-AC4D-85FE-FDA61CFE0117}" type="datetime1">
              <a:rPr lang="en-US" smtClean="0"/>
              <a:t>7/2/15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69994-7E50-9743-8FAC-28FCE9B147CE}" type="datetime1">
              <a:rPr lang="en-US" smtClean="0"/>
              <a:t>7/2/15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74618"/>
            <a:ext cx="10515600" cy="490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9" y="6356350"/>
            <a:ext cx="9793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1">
                <a:solidFill>
                  <a:schemeClr val="tx1">
                    <a:tint val="75000"/>
                  </a:schemeClr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3506" y="6356343"/>
            <a:ext cx="5602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Circular Std" charset="0"/>
                <a:ea typeface="Circular Std" charset="0"/>
                <a:cs typeface="Circular Std" charset="0"/>
              </a:defRPr>
            </a:lvl1pPr>
          </a:lstStyle>
          <a:p>
            <a:fld id="{BAB5587D-18D8-1F42-AF4F-6A53BB3CBF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 flipV="1">
            <a:off x="0" y="0"/>
            <a:ext cx="3383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ircular Std" charset="0"/>
          <a:ea typeface="Circular Std" charset="0"/>
          <a:cs typeface="Circular St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3" r="11178"/>
          <a:stretch/>
        </p:blipFill>
        <p:spPr>
          <a:xfrm>
            <a:off x="1" y="0"/>
            <a:ext cx="12219708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219709" cy="685800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94343"/>
            <a:ext cx="9144000" cy="915619"/>
          </a:xfrm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Localebnb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 anchor="ctr"/>
          <a:lstStyle/>
          <a:p>
            <a:r>
              <a:rPr lang="en-US" dirty="0" smtClean="0">
                <a:solidFill>
                  <a:schemeClr val="bg1"/>
                </a:solidFill>
              </a:rPr>
              <a:t>An </a:t>
            </a:r>
            <a:r>
              <a:rPr lang="en-US" dirty="0" err="1" smtClean="0">
                <a:solidFill>
                  <a:schemeClr val="bg1"/>
                </a:solidFill>
              </a:rPr>
              <a:t>Airbnb</a:t>
            </a:r>
            <a:r>
              <a:rPr lang="en-US" dirty="0" smtClean="0">
                <a:solidFill>
                  <a:schemeClr val="bg1"/>
                </a:solidFill>
              </a:rPr>
              <a:t> Contextual Recommender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G Scott </a:t>
            </a:r>
            <a:r>
              <a:rPr lang="en-US" dirty="0" err="1" smtClean="0">
                <a:solidFill>
                  <a:schemeClr val="bg1"/>
                </a:solidFill>
              </a:rPr>
              <a:t>Stukey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Scrape more descriptions across more cities</a:t>
            </a:r>
          </a:p>
          <a:p>
            <a:r>
              <a:rPr lang="en-US" dirty="0" smtClean="0"/>
              <a:t>Include additional listing information in models</a:t>
            </a:r>
          </a:p>
          <a:p>
            <a:r>
              <a:rPr lang="en-US" dirty="0" smtClean="0"/>
              <a:t>Make neighborhood traits more fluid</a:t>
            </a:r>
          </a:p>
          <a:p>
            <a:pPr lvl="1"/>
            <a:r>
              <a:rPr lang="en-US" dirty="0" smtClean="0"/>
              <a:t>Give partial weight to nearby neighborhoods utilizing graph analytics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Circular Std Medium" charset="0"/>
                <a:ea typeface="Circular Std Medium" charset="0"/>
                <a:cs typeface="Circular Std Medium" charset="0"/>
              </a:rPr>
              <a:t>How </a:t>
            </a:r>
            <a:r>
              <a:rPr lang="en-US" sz="2400" dirty="0" err="1">
                <a:latin typeface="Circular Std Medium" charset="0"/>
                <a:ea typeface="Circular Std Medium" charset="0"/>
                <a:cs typeface="Circular Std Medium" charset="0"/>
              </a:rPr>
              <a:t>Airbnb</a:t>
            </a:r>
            <a:r>
              <a:rPr lang="en-US" sz="2400" dirty="0">
                <a:latin typeface="Circular Std Medium" charset="0"/>
                <a:ea typeface="Circular Std Medium" charset="0"/>
                <a:cs typeface="Circular Std Medium" charset="0"/>
              </a:rPr>
              <a:t> c</a:t>
            </a:r>
            <a:r>
              <a:rPr lang="en-US" sz="2400" dirty="0" smtClean="0">
                <a:latin typeface="Circular Std Medium" charset="0"/>
                <a:ea typeface="Circular Std Medium" charset="0"/>
                <a:cs typeface="Circular Std Medium" charset="0"/>
              </a:rPr>
              <a:t>ould benefit:</a:t>
            </a:r>
            <a:endParaRPr lang="en-US" sz="2400" dirty="0">
              <a:latin typeface="Circular Std Medium" charset="0"/>
              <a:ea typeface="Circular Std Medium" charset="0"/>
              <a:cs typeface="Circular Std Medium" charset="0"/>
            </a:endParaRPr>
          </a:p>
          <a:p>
            <a:r>
              <a:rPr lang="en-US" sz="2400" dirty="0" smtClean="0"/>
              <a:t>Guide creation of neighborhood guides in new cities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4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3" r="11178"/>
          <a:stretch/>
        </p:blipFill>
        <p:spPr>
          <a:xfrm>
            <a:off x="1" y="0"/>
            <a:ext cx="12219708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219709" cy="685800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94343"/>
            <a:ext cx="9144000" cy="915619"/>
          </a:xfrm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Thank You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Go to </a:t>
            </a:r>
            <a:r>
              <a:rPr lang="en-US" dirty="0" err="1" smtClean="0">
                <a:solidFill>
                  <a:schemeClr val="bg1"/>
                </a:solidFill>
              </a:rPr>
              <a:t>Localebnb.co</a:t>
            </a:r>
            <a:r>
              <a:rPr lang="en-US" dirty="0" smtClean="0">
                <a:solidFill>
                  <a:schemeClr val="bg1"/>
                </a:solidFill>
              </a:rPr>
              <a:t> to try for yourselves.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 smtClean="0">
                <a:solidFill>
                  <a:schemeClr val="bg1"/>
                </a:solidFill>
              </a:rPr>
              <a:t>gscottstukey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1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 smtClean="0">
                <a:latin typeface="Circular Std Medium" charset="0"/>
                <a:ea typeface="Circular Std Medium" charset="0"/>
                <a:cs typeface="Circular Std Medium" charset="0"/>
              </a:rPr>
              <a:t>When booking a private residence, </a:t>
            </a:r>
          </a:p>
          <a:p>
            <a:pPr marL="0" indent="0" algn="ctr">
              <a:buNone/>
            </a:pPr>
            <a:r>
              <a:rPr lang="en-US" sz="3600" dirty="0" smtClean="0">
                <a:latin typeface="Circular Std Medium" charset="0"/>
                <a:ea typeface="Circular Std Medium" charset="0"/>
                <a:cs typeface="Circular Std Medium" charset="0"/>
              </a:rPr>
              <a:t>how do you find the perfect neighborhood?</a:t>
            </a:r>
            <a:endParaRPr lang="en-US" sz="3600" dirty="0">
              <a:latin typeface="Circular Std Medium" charset="0"/>
              <a:ea typeface="Circular Std Medium" charset="0"/>
              <a:cs typeface="Circular Std Medium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11" y="1274763"/>
            <a:ext cx="7482305" cy="490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7417" y="2692292"/>
            <a:ext cx="3303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ircular Std Medium" charset="0"/>
                <a:ea typeface="Circular Std Medium" charset="0"/>
                <a:cs typeface="Circular Std Medium" charset="0"/>
              </a:rPr>
              <a:t>No ability to </a:t>
            </a:r>
          </a:p>
          <a:p>
            <a:pPr algn="ctr"/>
            <a:r>
              <a:rPr lang="en-US" sz="3600" dirty="0">
                <a:latin typeface="Circular Std Medium" charset="0"/>
                <a:ea typeface="Circular Std Medium" charset="0"/>
                <a:cs typeface="Circular Std Medium" charset="0"/>
              </a:rPr>
              <a:t>s</a:t>
            </a:r>
            <a:r>
              <a:rPr lang="en-US" sz="3600" dirty="0" smtClean="0">
                <a:latin typeface="Circular Std Medium" charset="0"/>
                <a:ea typeface="Circular Std Medium" charset="0"/>
                <a:cs typeface="Circular Std Medium" charset="0"/>
              </a:rPr>
              <a:t>earch or filter </a:t>
            </a:r>
          </a:p>
          <a:p>
            <a:pPr algn="ctr"/>
            <a:r>
              <a:rPr lang="en-US" sz="3600" dirty="0" smtClean="0">
                <a:latin typeface="Circular Std Medium" charset="0"/>
                <a:ea typeface="Circular Std Medium" charset="0"/>
                <a:cs typeface="Circular Std Medium" charset="0"/>
              </a:rPr>
              <a:t>by trait!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50316" y="813098"/>
            <a:ext cx="330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Circular Std Book" charset="0"/>
                <a:ea typeface="Circular Std Book" charset="0"/>
                <a:cs typeface="Circular Std Book" charset="0"/>
              </a:rPr>
              <a:t>Airbnb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ircular Std Book" charset="0"/>
                <a:ea typeface="Circular Std Book" charset="0"/>
                <a:cs typeface="Circular Std Book" charset="0"/>
              </a:rPr>
              <a:t> search results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59043" y="3947532"/>
            <a:ext cx="4272267" cy="499086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5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Use </a:t>
            </a:r>
            <a:r>
              <a:rPr lang="en-US" dirty="0" err="1" smtClean="0">
                <a:latin typeface="Circular Std Medium" charset="0"/>
                <a:ea typeface="Circular Std Medium" charset="0"/>
                <a:cs typeface="Circular Std Medium" charset="0"/>
              </a:rPr>
              <a:t>Airbnb</a:t>
            </a: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 listing </a:t>
            </a:r>
            <a:r>
              <a:rPr lang="en-US" dirty="0">
                <a:latin typeface="Circular Std Medium" charset="0"/>
                <a:ea typeface="Circular Std Medium" charset="0"/>
                <a:cs typeface="Circular Std Medium" charset="0"/>
              </a:rPr>
              <a:t>descriptions to </a:t>
            </a: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predict neighborhood </a:t>
            </a:r>
            <a:r>
              <a:rPr lang="en-US" dirty="0">
                <a:latin typeface="Circular Std Medium" charset="0"/>
                <a:ea typeface="Circular Std Medium" charset="0"/>
                <a:cs typeface="Circular Std Medium" charset="0"/>
              </a:rPr>
              <a:t>traits </a:t>
            </a: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&amp; customize search results to users’ preferences</a:t>
            </a:r>
            <a:endParaRPr lang="en-US" dirty="0">
              <a:latin typeface="Circular Std Medium" charset="0"/>
              <a:ea typeface="Circular Std Medium" charset="0"/>
              <a:cs typeface="Circular Std Medium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latin typeface="Circular Std Medium" charset="0"/>
                <a:ea typeface="Circular Std Medium" charset="0"/>
                <a:cs typeface="Circular Std Medium" charset="0"/>
              </a:rPr>
              <a:t>Why </a:t>
            </a:r>
            <a:r>
              <a:rPr lang="en-US" sz="2400" dirty="0" err="1" smtClean="0">
                <a:latin typeface="Circular Std Medium" charset="0"/>
                <a:ea typeface="Circular Std Medium" charset="0"/>
                <a:cs typeface="Circular Std Medium" charset="0"/>
              </a:rPr>
              <a:t>Airbnb</a:t>
            </a:r>
            <a:r>
              <a:rPr lang="en-US" sz="2400" dirty="0" smtClean="0">
                <a:latin typeface="Circular Std Medium" charset="0"/>
                <a:ea typeface="Circular Std Medium" charset="0"/>
                <a:cs typeface="Circular Std Medium" charset="0"/>
              </a:rPr>
              <a:t> should implement this:</a:t>
            </a:r>
            <a:endParaRPr lang="en-US" sz="2400" dirty="0">
              <a:latin typeface="Circular Std Medium" charset="0"/>
              <a:ea typeface="Circular Std Medium" charset="0"/>
              <a:cs typeface="Circular Std Medium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u="sng" dirty="0" smtClean="0">
                <a:latin typeface="Circular Std Medium" charset="0"/>
                <a:ea typeface="Circular Std Medium" charset="0"/>
                <a:cs typeface="Circular Std Medium" charset="0"/>
              </a:rPr>
              <a:t>Increase </a:t>
            </a:r>
            <a:r>
              <a:rPr lang="en-US" sz="2400" u="sng" dirty="0">
                <a:latin typeface="Circular Std Medium" charset="0"/>
                <a:ea typeface="Circular Std Medium" charset="0"/>
                <a:cs typeface="Circular Std Medium" charset="0"/>
              </a:rPr>
              <a:t>u</a:t>
            </a:r>
            <a:r>
              <a:rPr lang="en-US" sz="2400" u="sng" dirty="0" smtClean="0">
                <a:latin typeface="Circular Std Medium" charset="0"/>
                <a:ea typeface="Circular Std Medium" charset="0"/>
                <a:cs typeface="Circular Std Medium" charset="0"/>
              </a:rPr>
              <a:t>ser satisfaction</a:t>
            </a:r>
            <a:r>
              <a:rPr lang="en-US" sz="2400" dirty="0" smtClean="0"/>
              <a:t> by increasing relevance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u="sng" dirty="0" smtClean="0">
                <a:latin typeface="Circular Std Medium" charset="0"/>
                <a:ea typeface="Circular Std Medium" charset="0"/>
                <a:cs typeface="Circular Std Medium" charset="0"/>
              </a:rPr>
              <a:t>Increase booking rate</a:t>
            </a:r>
            <a:r>
              <a:rPr lang="en-US" sz="2400" dirty="0" smtClean="0"/>
              <a:t> by reducing bounces (click fatigue)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6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5</a:t>
            </a:fld>
            <a:endParaRPr lang="en-US"/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03873"/>
            <a:ext cx="5181600" cy="33948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883" y="3436512"/>
            <a:ext cx="2850934" cy="15968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882" y="1660910"/>
            <a:ext cx="2850935" cy="17456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4882" y="5024066"/>
            <a:ext cx="2850935" cy="158528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571660" y="3459480"/>
            <a:ext cx="7227659" cy="2399709"/>
            <a:chOff x="2571660" y="3459480"/>
            <a:chExt cx="7227659" cy="2399709"/>
          </a:xfrm>
        </p:grpSpPr>
        <p:sp>
          <p:nvSpPr>
            <p:cNvPr id="14" name="Rectangle 13"/>
            <p:cNvSpPr/>
            <p:nvPr/>
          </p:nvSpPr>
          <p:spPr>
            <a:xfrm>
              <a:off x="2571660" y="5500565"/>
              <a:ext cx="1066800" cy="358624"/>
            </a:xfrm>
            <a:prstGeom prst="rect">
              <a:avLst/>
            </a:prstGeom>
            <a:solidFill>
              <a:schemeClr val="bg2">
                <a:lumMod val="75000"/>
                <a:alpha val="10000"/>
              </a:schemeClr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696198" y="3459480"/>
              <a:ext cx="2103121" cy="353467"/>
            </a:xfrm>
            <a:prstGeom prst="rect">
              <a:avLst/>
            </a:prstGeom>
            <a:solidFill>
              <a:schemeClr val="bg2">
                <a:lumMod val="75000"/>
                <a:alpha val="10000"/>
              </a:schemeClr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17" idx="1"/>
              <a:endCxn id="14" idx="3"/>
            </p:cNvCxnSpPr>
            <p:nvPr/>
          </p:nvCxnSpPr>
          <p:spPr>
            <a:xfrm flipH="1">
              <a:off x="3638460" y="3636214"/>
              <a:ext cx="4057738" cy="2043663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5790" y="4312362"/>
              <a:ext cx="251005" cy="274910"/>
            </a:xfrm>
            <a:prstGeom prst="rect">
              <a:avLst/>
            </a:prstGeom>
            <a:scene3d>
              <a:camera prst="orthographicFront">
                <a:rot lat="0" lon="0" rev="9600000"/>
              </a:camera>
              <a:lightRig rig="threePt" dir="t"/>
            </a:scene3d>
          </p:spPr>
        </p:pic>
      </p:grpSp>
      <p:sp>
        <p:nvSpPr>
          <p:cNvPr id="25" name="TextBox 24"/>
          <p:cNvSpPr txBox="1"/>
          <p:nvPr/>
        </p:nvSpPr>
        <p:spPr>
          <a:xfrm>
            <a:off x="2193688" y="1199483"/>
            <a:ext cx="291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ircular Std Book" charset="0"/>
                <a:ea typeface="Circular Std Book" charset="0"/>
                <a:cs typeface="Circular Std Book" charset="0"/>
              </a:rPr>
              <a:t>Listing Page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89085" y="1199483"/>
            <a:ext cx="5181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u="sng"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r>
              <a:rPr lang="en-US" u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Neighborhood Guide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5539" y="3491050"/>
            <a:ext cx="4366401" cy="1460820"/>
            <a:chOff x="445539" y="3491050"/>
            <a:chExt cx="4366401" cy="1460820"/>
          </a:xfrm>
        </p:grpSpPr>
        <p:sp>
          <p:nvSpPr>
            <p:cNvPr id="16" name="Rectangle 15"/>
            <p:cNvSpPr/>
            <p:nvPr/>
          </p:nvSpPr>
          <p:spPr>
            <a:xfrm>
              <a:off x="3105060" y="3491050"/>
              <a:ext cx="1706880" cy="1460820"/>
            </a:xfrm>
            <a:prstGeom prst="rect">
              <a:avLst/>
            </a:prstGeom>
            <a:solidFill>
              <a:schemeClr val="accent4">
                <a:alpha val="1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5539" y="3971568"/>
              <a:ext cx="29133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ircular Std Medium" charset="0"/>
                  <a:ea typeface="Circular Std Medium" charset="0"/>
                  <a:cs typeface="Circular Std Medium" charset="0"/>
                </a:rPr>
                <a:t>Features</a:t>
              </a:r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2193687" y="4025622"/>
              <a:ext cx="885573" cy="509336"/>
            </a:xfrm>
            <a:prstGeom prst="rightArrow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291098" y="3978996"/>
            <a:ext cx="2913321" cy="2354887"/>
            <a:chOff x="7291098" y="3978996"/>
            <a:chExt cx="2913321" cy="2354887"/>
          </a:xfrm>
        </p:grpSpPr>
        <p:sp>
          <p:nvSpPr>
            <p:cNvPr id="15" name="Rectangle 14"/>
            <p:cNvSpPr/>
            <p:nvPr/>
          </p:nvSpPr>
          <p:spPr>
            <a:xfrm>
              <a:off x="7438991" y="3978996"/>
              <a:ext cx="2648017" cy="522068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91098" y="5749108"/>
              <a:ext cx="29133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latin typeface="Circular Std Medium" charset="0"/>
                  <a:ea typeface="Circular Std Medium" charset="0"/>
                  <a:cs typeface="Circular Std Medium" charset="0"/>
                </a:rPr>
                <a:t>Target</a:t>
              </a:r>
            </a:p>
          </p:txBody>
        </p:sp>
        <p:sp>
          <p:nvSpPr>
            <p:cNvPr id="31" name="Right Arrow 30"/>
            <p:cNvSpPr/>
            <p:nvPr/>
          </p:nvSpPr>
          <p:spPr>
            <a:xfrm rot="16200000">
              <a:off x="8183503" y="4884849"/>
              <a:ext cx="1192764" cy="535753"/>
            </a:xfrm>
            <a:prstGeom prst="rightArrow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72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0"/>
            <a:ext cx="9660194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86200" y="2779295"/>
            <a:ext cx="4470400" cy="1536681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122696" y="4728410"/>
            <a:ext cx="565484" cy="180475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09612" y="4980330"/>
            <a:ext cx="565484" cy="180475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51357" y="5232250"/>
            <a:ext cx="565484" cy="180475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40276" y="5496751"/>
            <a:ext cx="565484" cy="180475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4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03" y="0"/>
            <a:ext cx="9660194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2" y="0"/>
            <a:ext cx="9660194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7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475" y="1046747"/>
            <a:ext cx="1125328" cy="11433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872" y="0"/>
            <a:ext cx="9660194" cy="68580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727159" y="2321351"/>
            <a:ext cx="3938335" cy="3862881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616597" y="3977512"/>
            <a:ext cx="4159457" cy="425302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/>
          <p:cNvSpPr txBox="1">
            <a:spLocks/>
          </p:cNvSpPr>
          <p:nvPr/>
        </p:nvSpPr>
        <p:spPr>
          <a:xfrm>
            <a:off x="2494781" y="1432260"/>
            <a:ext cx="3657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Scraped Search Results </a:t>
            </a:r>
            <a:b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</a:b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&amp; Listings</a:t>
            </a:r>
            <a:endParaRPr lang="en-US" sz="2000" i="1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17" name="Content Placeholder 6"/>
          <p:cNvSpPr>
            <a:spLocks noGrp="1"/>
          </p:cNvSpPr>
          <p:nvPr>
            <p:ph idx="1"/>
          </p:nvPr>
        </p:nvSpPr>
        <p:spPr>
          <a:xfrm>
            <a:off x="469746" y="1462384"/>
            <a:ext cx="2010904" cy="8804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ETL</a:t>
            </a:r>
            <a:endParaRPr lang="en-US" dirty="0">
              <a:latin typeface="Circular Std Medium" charset="0"/>
              <a:ea typeface="Circular Std Medium" charset="0"/>
              <a:cs typeface="Circular Std Medium" charset="0"/>
            </a:endParaRPr>
          </a:p>
        </p:txBody>
      </p:sp>
      <p:sp>
        <p:nvSpPr>
          <p:cNvPr id="32" name="Content Placeholder 4"/>
          <p:cNvSpPr txBox="1">
            <a:spLocks/>
          </p:cNvSpPr>
          <p:nvPr/>
        </p:nvSpPr>
        <p:spPr>
          <a:xfrm>
            <a:off x="6604290" y="1428424"/>
            <a:ext cx="3657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Scraped Neighborhood Traits</a:t>
            </a:r>
            <a:endParaRPr lang="en-US" sz="2000" i="1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cxnSp>
        <p:nvCxnSpPr>
          <p:cNvPr id="35" name="Straight Connector 34"/>
          <p:cNvCxnSpPr>
            <a:stCxn id="65" idx="0"/>
          </p:cNvCxnSpPr>
          <p:nvPr/>
        </p:nvCxnSpPr>
        <p:spPr>
          <a:xfrm flipV="1">
            <a:off x="3294881" y="3695936"/>
            <a:ext cx="0" cy="322866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4"/>
          <p:cNvSpPr txBox="1">
            <a:spLocks/>
          </p:cNvSpPr>
          <p:nvPr/>
        </p:nvSpPr>
        <p:spPr>
          <a:xfrm>
            <a:off x="2494781" y="2742006"/>
            <a:ext cx="7772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Cleaned Documents</a:t>
            </a:r>
            <a:b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</a:br>
            <a:r>
              <a:rPr lang="en-US" sz="2000" i="1" dirty="0" smtClean="0">
                <a:latin typeface="Circular Std Book" charset="0"/>
                <a:ea typeface="Circular Std Book" charset="0"/>
                <a:cs typeface="Circular Std Book" charset="0"/>
              </a:rPr>
              <a:t>(lemmatization, expand contractions, et al.)</a:t>
            </a:r>
            <a:endParaRPr lang="en-US" sz="2000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60" name="Content Placeholder 6"/>
          <p:cNvSpPr txBox="1">
            <a:spLocks/>
          </p:cNvSpPr>
          <p:nvPr/>
        </p:nvSpPr>
        <p:spPr>
          <a:xfrm>
            <a:off x="469746" y="2742006"/>
            <a:ext cx="2010904" cy="935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Prepping</a:t>
            </a:r>
            <a:endParaRPr lang="en-US" dirty="0">
              <a:latin typeface="Circular Std Medium" charset="0"/>
              <a:ea typeface="Circular Std Medium" charset="0"/>
              <a:cs typeface="Circular Std Medium" charset="0"/>
            </a:endParaRPr>
          </a:p>
        </p:txBody>
      </p:sp>
      <p:sp>
        <p:nvSpPr>
          <p:cNvPr id="64" name="Content Placeholder 6"/>
          <p:cNvSpPr txBox="1">
            <a:spLocks/>
          </p:cNvSpPr>
          <p:nvPr/>
        </p:nvSpPr>
        <p:spPr>
          <a:xfrm>
            <a:off x="469746" y="4014009"/>
            <a:ext cx="2052745" cy="1014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Modeling</a:t>
            </a:r>
            <a:endParaRPr lang="en-US" dirty="0">
              <a:latin typeface="Circular Std Medium" charset="0"/>
              <a:ea typeface="Circular Std Medium" charset="0"/>
              <a:cs typeface="Circular Std Medium" charset="0"/>
            </a:endParaRPr>
          </a:p>
        </p:txBody>
      </p:sp>
      <p:sp>
        <p:nvSpPr>
          <p:cNvPr id="65" name="Content Placeholder 4"/>
          <p:cNvSpPr txBox="1">
            <a:spLocks/>
          </p:cNvSpPr>
          <p:nvPr/>
        </p:nvSpPr>
        <p:spPr>
          <a:xfrm>
            <a:off x="2494781" y="4018802"/>
            <a:ext cx="1600200" cy="101216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solidFill>
                  <a:sysClr val="windowText" lastClr="000000"/>
                </a:solidFill>
                <a:latin typeface="Circular Std Book" charset="0"/>
                <a:ea typeface="Circular Std Book" charset="0"/>
                <a:cs typeface="Circular Std Book" charset="0"/>
              </a:rPr>
              <a:t>Word2Vec / Doc2Vec</a:t>
            </a:r>
            <a:endParaRPr lang="en-US" sz="2000" dirty="0">
              <a:solidFill>
                <a:sysClr val="windowText" lastClr="000000"/>
              </a:solidFill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67" name="Content Placeholder 4"/>
          <p:cNvSpPr txBox="1">
            <a:spLocks/>
          </p:cNvSpPr>
          <p:nvPr/>
        </p:nvSpPr>
        <p:spPr>
          <a:xfrm>
            <a:off x="4323581" y="4563561"/>
            <a:ext cx="1711894" cy="467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smtClean="0">
                <a:latin typeface="Circular Std Book" charset="0"/>
                <a:ea typeface="Circular Std Book" charset="0"/>
                <a:cs typeface="Circular Std Book" charset="0"/>
              </a:rPr>
              <a:t>Naïve </a:t>
            </a: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Bayes</a:t>
            </a:r>
            <a:endParaRPr lang="en-US" sz="2000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68" name="Content Placeholder 4"/>
          <p:cNvSpPr txBox="1">
            <a:spLocks/>
          </p:cNvSpPr>
          <p:nvPr/>
        </p:nvSpPr>
        <p:spPr>
          <a:xfrm>
            <a:off x="7358116" y="4563561"/>
            <a:ext cx="2910524" cy="467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Random Forest / GBC</a:t>
            </a:r>
            <a:endParaRPr lang="en-US" sz="2000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70" name="Content Placeholder 6"/>
          <p:cNvSpPr txBox="1">
            <a:spLocks/>
          </p:cNvSpPr>
          <p:nvPr/>
        </p:nvSpPr>
        <p:spPr>
          <a:xfrm>
            <a:off x="469746" y="5524300"/>
            <a:ext cx="2211456" cy="688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Circular Std Medium" charset="0"/>
                <a:ea typeface="Circular Std Medium" charset="0"/>
                <a:cs typeface="Circular Std Medium" charset="0"/>
              </a:rPr>
              <a:t>Rank/Sort</a:t>
            </a:r>
            <a:endParaRPr lang="en-US" dirty="0">
              <a:latin typeface="Circular Std Medium" charset="0"/>
              <a:ea typeface="Circular Std Medium" charset="0"/>
              <a:cs typeface="Circular Std Medium" charset="0"/>
            </a:endParaRPr>
          </a:p>
        </p:txBody>
      </p:sp>
      <p:sp>
        <p:nvSpPr>
          <p:cNvPr id="72" name="Content Placeholder 4"/>
          <p:cNvSpPr txBox="1">
            <a:spLocks/>
          </p:cNvSpPr>
          <p:nvPr/>
        </p:nvSpPr>
        <p:spPr>
          <a:xfrm>
            <a:off x="2494780" y="5411444"/>
            <a:ext cx="787864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Implemented Custom Scoring Function</a:t>
            </a:r>
            <a:b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</a:br>
            <a:r>
              <a:rPr lang="en-US" sz="2000" i="1" dirty="0">
                <a:latin typeface="Circular Std Book" charset="0"/>
                <a:ea typeface="Circular Std Book" charset="0"/>
                <a:cs typeface="Circular Std Book" charset="0"/>
              </a:rPr>
              <a:t> </a:t>
            </a:r>
            <a:r>
              <a:rPr lang="en-US" sz="2000" i="1" dirty="0" smtClean="0">
                <a:latin typeface="Circular Std Book" charset="0"/>
                <a:ea typeface="Circular Std Book" charset="0"/>
                <a:cs typeface="Circular Std Book" charset="0"/>
              </a:rPr>
              <a:t>(inspired by Google Search CTR by position)</a:t>
            </a: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 </a:t>
            </a:r>
            <a:endParaRPr lang="en-US" sz="2000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cxnSp>
        <p:nvCxnSpPr>
          <p:cNvPr id="96" name="Straight Connector 95"/>
          <p:cNvCxnSpPr>
            <a:endCxn id="61" idx="2"/>
          </p:cNvCxnSpPr>
          <p:nvPr/>
        </p:nvCxnSpPr>
        <p:spPr>
          <a:xfrm flipV="1">
            <a:off x="6677510" y="5028780"/>
            <a:ext cx="0" cy="3826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324" y="1213812"/>
            <a:ext cx="732829" cy="6543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535" y="1922252"/>
            <a:ext cx="1268236" cy="420572"/>
          </a:xfrm>
          <a:prstGeom prst="rect">
            <a:avLst/>
          </a:prstGeom>
        </p:spPr>
      </p:pic>
      <p:sp>
        <p:nvSpPr>
          <p:cNvPr id="36" name="Content Placeholder 6"/>
          <p:cNvSpPr txBox="1">
            <a:spLocks/>
          </p:cNvSpPr>
          <p:nvPr/>
        </p:nvSpPr>
        <p:spPr>
          <a:xfrm>
            <a:off x="11105801" y="1218885"/>
            <a:ext cx="979707" cy="649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Beautiful</a:t>
            </a:r>
          </a:p>
          <a:p>
            <a:pPr marL="0" indent="0" algn="ctr">
              <a:buFont typeface="Arial"/>
              <a:buNone/>
            </a:pPr>
            <a:r>
              <a:rPr lang="en-US" dirty="0" smtClean="0"/>
              <a:t>Soup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8361" y="2788629"/>
            <a:ext cx="1808712" cy="367624"/>
          </a:xfrm>
          <a:prstGeom prst="rect">
            <a:avLst/>
          </a:prstGeom>
        </p:spPr>
      </p:pic>
      <p:sp>
        <p:nvSpPr>
          <p:cNvPr id="38" name="Content Placeholder 6"/>
          <p:cNvSpPr txBox="1">
            <a:spLocks/>
          </p:cNvSpPr>
          <p:nvPr/>
        </p:nvSpPr>
        <p:spPr>
          <a:xfrm>
            <a:off x="10604446" y="3289129"/>
            <a:ext cx="1203939" cy="387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NLTK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2731" y="4127596"/>
            <a:ext cx="1427370" cy="517422"/>
          </a:xfrm>
          <a:prstGeom prst="rect">
            <a:avLst/>
          </a:prstGeom>
        </p:spPr>
      </p:pic>
      <p:sp>
        <p:nvSpPr>
          <p:cNvPr id="40" name="Content Placeholder 6"/>
          <p:cNvSpPr txBox="1">
            <a:spLocks/>
          </p:cNvSpPr>
          <p:nvPr/>
        </p:nvSpPr>
        <p:spPr>
          <a:xfrm>
            <a:off x="10327324" y="4776682"/>
            <a:ext cx="1758184" cy="29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Word2Vec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4448" y="5688531"/>
            <a:ext cx="1263937" cy="369218"/>
          </a:xfrm>
          <a:prstGeom prst="rect">
            <a:avLst/>
          </a:prstGeom>
        </p:spPr>
      </p:pic>
      <p:sp>
        <p:nvSpPr>
          <p:cNvPr id="46" name="Content Placeholder 6"/>
          <p:cNvSpPr txBox="1">
            <a:spLocks/>
          </p:cNvSpPr>
          <p:nvPr/>
        </p:nvSpPr>
        <p:spPr>
          <a:xfrm>
            <a:off x="10662844" y="1284717"/>
            <a:ext cx="979707" cy="649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/>
              <a:t>+</a:t>
            </a:r>
            <a:endParaRPr lang="en-US" dirty="0"/>
          </a:p>
        </p:txBody>
      </p:sp>
      <p:sp>
        <p:nvSpPr>
          <p:cNvPr id="61" name="Content Placeholder 4"/>
          <p:cNvSpPr txBox="1">
            <a:spLocks/>
          </p:cNvSpPr>
          <p:nvPr/>
        </p:nvSpPr>
        <p:spPr>
          <a:xfrm>
            <a:off x="6155357" y="4565749"/>
            <a:ext cx="1044306" cy="463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SVM</a:t>
            </a:r>
            <a:endParaRPr lang="en-US" sz="2000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62" name="Content Placeholder 4"/>
          <p:cNvSpPr txBox="1">
            <a:spLocks/>
          </p:cNvSpPr>
          <p:nvPr/>
        </p:nvSpPr>
        <p:spPr>
          <a:xfrm>
            <a:off x="4325882" y="4014009"/>
            <a:ext cx="5936007" cy="46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latin typeface="Circular Std Book" charset="0"/>
                <a:ea typeface="Circular Std Book" charset="0"/>
                <a:cs typeface="Circular Std Book" charset="0"/>
              </a:rPr>
              <a:t>TF-IDF </a:t>
            </a:r>
            <a:r>
              <a:rPr lang="en-US" sz="2000" dirty="0" err="1" smtClean="0">
                <a:latin typeface="Circular Std Book" charset="0"/>
                <a:ea typeface="Circular Std Book" charset="0"/>
                <a:cs typeface="Circular Std Book" charset="0"/>
              </a:rPr>
              <a:t>Vectorization</a:t>
            </a:r>
            <a:endParaRPr lang="en-US" sz="2000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cxnSp>
        <p:nvCxnSpPr>
          <p:cNvPr id="66" name="Straight Connector 65"/>
          <p:cNvCxnSpPr>
            <a:stCxn id="62" idx="0"/>
          </p:cNvCxnSpPr>
          <p:nvPr/>
        </p:nvCxnSpPr>
        <p:spPr>
          <a:xfrm flipH="1" flipV="1">
            <a:off x="7293885" y="3483081"/>
            <a:ext cx="1" cy="5309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endCxn id="32" idx="2"/>
          </p:cNvCxnSpPr>
          <p:nvPr/>
        </p:nvCxnSpPr>
        <p:spPr>
          <a:xfrm flipH="1" flipV="1">
            <a:off x="8433090" y="2342824"/>
            <a:ext cx="9763" cy="3991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endCxn id="9" idx="2"/>
          </p:cNvCxnSpPr>
          <p:nvPr/>
        </p:nvCxnSpPr>
        <p:spPr>
          <a:xfrm flipV="1">
            <a:off x="4323581" y="2346660"/>
            <a:ext cx="0" cy="4258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68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505189"/>
            <a:ext cx="3200400" cy="279558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78-82%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accuracy</a:t>
            </a:r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dirty="0" smtClean="0"/>
              <a:t>5 </a:t>
            </a:r>
            <a:r>
              <a:rPr lang="en-US" dirty="0" err="1" smtClean="0"/>
              <a:t>pt</a:t>
            </a:r>
            <a:r>
              <a:rPr lang="en-US" dirty="0" smtClean="0"/>
              <a:t> lift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over naïve </a:t>
            </a:r>
            <a:r>
              <a:rPr lang="en-US" sz="2000" dirty="0" err="1" smtClean="0"/>
              <a:t>bayes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587D-18D8-1F42-AF4F-6A53BB3CBFCA}" type="slidenum">
              <a:rPr lang="en-US" smtClean="0"/>
              <a:t>9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307097"/>
            <a:ext cx="32004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u="sng" dirty="0" smtClean="0">
                <a:latin typeface="Circular Std" charset="0"/>
                <a:ea typeface="Circular Std" charset="0"/>
                <a:cs typeface="Circular Std" charset="0"/>
              </a:rPr>
              <a:t>SVM</a:t>
            </a:r>
            <a:endParaRPr lang="en-US" sz="4400" b="1" u="sng" dirty="0">
              <a:latin typeface="Circular Std" charset="0"/>
              <a:ea typeface="Circular Std" charset="0"/>
              <a:cs typeface="Circular Std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038600" y="1309789"/>
            <a:ext cx="4114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u="sng" dirty="0" smtClean="0">
                <a:latin typeface="Circular Std" charset="0"/>
                <a:ea typeface="Circular Std" charset="0"/>
                <a:cs typeface="Circular Std" charset="0"/>
              </a:rPr>
              <a:t>Forest</a:t>
            </a:r>
            <a:endParaRPr lang="en-US" sz="4400" b="1" u="sng" dirty="0">
              <a:latin typeface="Circular Std" charset="0"/>
              <a:ea typeface="Circular Std" charset="0"/>
              <a:cs typeface="Circular Std" charset="0"/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92899" y="3660456"/>
            <a:ext cx="1806202" cy="2795588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153400" y="1307097"/>
            <a:ext cx="32004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u="sng" dirty="0" smtClean="0">
                <a:latin typeface="Circular Std" charset="0"/>
                <a:ea typeface="Circular Std" charset="0"/>
                <a:cs typeface="Circular Std" charset="0"/>
              </a:rPr>
              <a:t>TF-IDF</a:t>
            </a:r>
            <a:endParaRPr lang="en-US" sz="4400" b="1" u="sng" dirty="0">
              <a:latin typeface="Circular Std" charset="0"/>
              <a:ea typeface="Circular Std" charset="0"/>
              <a:cs typeface="Circular Std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660" y="3660456"/>
            <a:ext cx="1865879" cy="2792721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838200" y="2069097"/>
            <a:ext cx="3200400" cy="1081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latin typeface="Circular Std" charset="0"/>
                <a:ea typeface="Circular Std" charset="0"/>
                <a:cs typeface="Circular Std" charset="0"/>
              </a:rPr>
              <a:t>Infrequent words </a:t>
            </a:r>
            <a:br>
              <a:rPr lang="en-US" sz="2400" b="1" dirty="0" smtClean="0">
                <a:latin typeface="Circular Std" charset="0"/>
                <a:ea typeface="Circular Std" charset="0"/>
                <a:cs typeface="Circular Std" charset="0"/>
              </a:rPr>
            </a:br>
            <a:r>
              <a:rPr lang="en-US" sz="2400" b="1" dirty="0" smtClean="0">
                <a:latin typeface="Circular Std" charset="0"/>
                <a:ea typeface="Circular Std" charset="0"/>
                <a:cs typeface="Circular Std" charset="0"/>
              </a:rPr>
              <a:t>add value</a:t>
            </a:r>
            <a:endParaRPr lang="en-US" sz="2400" b="1" dirty="0">
              <a:latin typeface="Circular Std" charset="0"/>
              <a:ea typeface="Circular Std" charset="0"/>
              <a:cs typeface="Circular Std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153400" y="2067751"/>
            <a:ext cx="3200400" cy="1081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err="1" smtClean="0">
                <a:latin typeface="Circular Std" charset="0"/>
                <a:ea typeface="Circular Std" charset="0"/>
                <a:cs typeface="Circular Std" charset="0"/>
              </a:rPr>
              <a:t>Airbnb</a:t>
            </a:r>
            <a:r>
              <a:rPr lang="en-US" sz="2400" b="1" dirty="0" smtClean="0">
                <a:latin typeface="Circular Std" charset="0"/>
                <a:ea typeface="Circular Std" charset="0"/>
                <a:cs typeface="Circular Std" charset="0"/>
              </a:rPr>
              <a:t> </a:t>
            </a:r>
            <a:br>
              <a:rPr lang="en-US" sz="2400" b="1" dirty="0" smtClean="0">
                <a:latin typeface="Circular Std" charset="0"/>
                <a:ea typeface="Circular Std" charset="0"/>
                <a:cs typeface="Circular Std" charset="0"/>
              </a:rPr>
            </a:br>
            <a:r>
              <a:rPr lang="en-US" sz="2400" b="1" dirty="0" smtClean="0">
                <a:latin typeface="Circular Std" charset="0"/>
                <a:ea typeface="Circular Std" charset="0"/>
                <a:cs typeface="Circular Std" charset="0"/>
              </a:rPr>
              <a:t>is for foodies</a:t>
            </a:r>
            <a:endParaRPr lang="en-US" sz="2400" b="1" dirty="0">
              <a:latin typeface="Circular Std" charset="0"/>
              <a:ea typeface="Circular Std" charset="0"/>
              <a:cs typeface="Circular Std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038600" y="2072446"/>
            <a:ext cx="4114800" cy="1081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latin typeface="Circular Std" charset="0"/>
                <a:ea typeface="Circular Std" charset="0"/>
                <a:cs typeface="Circular Std" charset="0"/>
              </a:rPr>
              <a:t>Neighborhood names dominate feature importance</a:t>
            </a:r>
            <a:endParaRPr lang="en-US" sz="2400" b="1" dirty="0">
              <a:latin typeface="Circular Std" charset="0"/>
              <a:ea typeface="Circular Std" charset="0"/>
              <a:cs typeface="Circular Std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92899" y="5369104"/>
            <a:ext cx="1813978" cy="221263"/>
          </a:xfrm>
          <a:prstGeom prst="rect">
            <a:avLst/>
          </a:prstGeom>
          <a:solidFill>
            <a:schemeClr val="accent4">
              <a:alpha val="1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192899" y="5883398"/>
            <a:ext cx="1813978" cy="221263"/>
          </a:xfrm>
          <a:prstGeom prst="rect">
            <a:avLst/>
          </a:prstGeom>
          <a:solidFill>
            <a:schemeClr val="accent4">
              <a:alpha val="1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92899" y="6231005"/>
            <a:ext cx="1813978" cy="221263"/>
          </a:xfrm>
          <a:prstGeom prst="rect">
            <a:avLst/>
          </a:prstGeom>
          <a:solidFill>
            <a:schemeClr val="accent4">
              <a:alpha val="1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85123" y="4689785"/>
            <a:ext cx="1813978" cy="221263"/>
          </a:xfrm>
          <a:prstGeom prst="rect">
            <a:avLst/>
          </a:prstGeom>
          <a:solidFill>
            <a:schemeClr val="accent4">
              <a:alpha val="1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72561" y="5846761"/>
            <a:ext cx="1813978" cy="221263"/>
          </a:xfrm>
          <a:prstGeom prst="rect">
            <a:avLst/>
          </a:prstGeom>
          <a:solidFill>
            <a:schemeClr val="accent4">
              <a:alpha val="1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872561" y="6213939"/>
            <a:ext cx="1813978" cy="221263"/>
          </a:xfrm>
          <a:prstGeom prst="rect">
            <a:avLst/>
          </a:prstGeom>
          <a:solidFill>
            <a:schemeClr val="accent4">
              <a:alpha val="1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038600" y="3286762"/>
            <a:ext cx="4114800" cy="373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‘artsy’ model key words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153400" y="3286762"/>
            <a:ext cx="3200399" cy="373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doc frequency</a:t>
            </a:r>
          </a:p>
        </p:txBody>
      </p:sp>
    </p:spTree>
    <p:extLst>
      <p:ext uri="{BB962C8B-B14F-4D97-AF65-F5344CB8AC3E}">
        <p14:creationId xmlns:p14="http://schemas.microsoft.com/office/powerpoint/2010/main" val="118462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ocaleBn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8CE071"/>
      </a:accent5>
      <a:accent6>
        <a:srgbClr val="00D1C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4537</TotalTime>
  <Words>1246</Words>
  <Application>Microsoft Macintosh PowerPoint</Application>
  <PresentationFormat>Widescreen</PresentationFormat>
  <Paragraphs>167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Circular Std</vt:lpstr>
      <vt:lpstr>Circular Std Book</vt:lpstr>
      <vt:lpstr>Circular Std Medium</vt:lpstr>
      <vt:lpstr>Arial</vt:lpstr>
      <vt:lpstr>Office Theme</vt:lpstr>
      <vt:lpstr>Localebnb</vt:lpstr>
      <vt:lpstr>Motivation</vt:lpstr>
      <vt:lpstr>Problem</vt:lpstr>
      <vt:lpstr>Hypothesis</vt:lpstr>
      <vt:lpstr>Solution</vt:lpstr>
      <vt:lpstr>PowerPoint Presentation</vt:lpstr>
      <vt:lpstr>PowerPoint Presentation</vt:lpstr>
      <vt:lpstr>Methodology</vt:lpstr>
      <vt:lpstr>Insights</vt:lpstr>
      <vt:lpstr>Extensions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Localebnb</dc:title>
  <dc:creator>Microsoft Office User</dc:creator>
  <cp:lastModifiedBy>Microsoft Office User</cp:lastModifiedBy>
  <cp:revision>90</cp:revision>
  <cp:lastPrinted>2015-06-26T17:03:22Z</cp:lastPrinted>
  <dcterms:created xsi:type="dcterms:W3CDTF">2015-06-25T23:21:10Z</dcterms:created>
  <dcterms:modified xsi:type="dcterms:W3CDTF">2015-07-02T19:39:40Z</dcterms:modified>
</cp:coreProperties>
</file>